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5" r:id="rId3"/>
    <p:sldId id="257" r:id="rId4"/>
    <p:sldId id="290" r:id="rId5"/>
    <p:sldId id="308" r:id="rId6"/>
    <p:sldId id="302" r:id="rId7"/>
    <p:sldId id="303" r:id="rId8"/>
    <p:sldId id="304" r:id="rId9"/>
    <p:sldId id="305" r:id="rId10"/>
    <p:sldId id="306" r:id="rId11"/>
    <p:sldId id="307" r:id="rId12"/>
    <p:sldId id="300" r:id="rId13"/>
    <p:sldId id="292" r:id="rId14"/>
    <p:sldId id="301" r:id="rId15"/>
    <p:sldId id="293" r:id="rId16"/>
    <p:sldId id="269" r:id="rId17"/>
    <p:sldId id="29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 Wiegelmann Alfandary" initials="JWA" lastIdx="1" clrIdx="0">
    <p:extLst>
      <p:ext uri="{19B8F6BF-5375-455C-9EA6-DF929625EA0E}">
        <p15:presenceInfo xmlns:p15="http://schemas.microsoft.com/office/powerpoint/2012/main" userId="S::jwiegelmann@perforce.com::eef66e00-6614-4679-9e7b-6f90f61876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56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78639" autoAdjust="0"/>
  </p:normalViewPr>
  <p:slideViewPr>
    <p:cSldViewPr snapToGrid="0" snapToObjects="1">
      <p:cViewPr varScale="1">
        <p:scale>
          <a:sx n="99" d="100"/>
          <a:sy n="99" d="100"/>
        </p:scale>
        <p:origin x="1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D7D9-1678-4449-A14B-AF0B1151F630}" type="datetimeFigureOut">
              <a:rPr lang="en-IL" smtClean="0"/>
              <a:t>4/13/23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C85E-4087-4000-AF7D-E9AB231E318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491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2641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4F526-0903-E547-ADEF-8F74CBC13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F1302E0-10EB-344F-AD39-FDB62A1A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54" y="1847117"/>
            <a:ext cx="11347938" cy="46721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127000" dist="63500" dir="5400000" sx="99000" sy="99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D339F-9EA4-C74D-BD28-06D5E4A531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2407505"/>
            <a:ext cx="11347938" cy="2702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Additional information (name, company, etc.)  |  </a:t>
            </a:r>
            <a:r>
              <a:rPr lang="en-US" dirty="0" err="1"/>
              <a:t>mONTH</a:t>
            </a:r>
            <a:r>
              <a:rPr lang="en-US" dirty="0"/>
              <a:t> XX, 20XX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51A510-DA7A-E24D-B8E5-A9D925A08EA3}"/>
              </a:ext>
            </a:extLst>
          </p:cNvPr>
          <p:cNvSpPr txBox="1">
            <a:spLocks/>
          </p:cNvSpPr>
          <p:nvPr userDrawn="1"/>
        </p:nvSpPr>
        <p:spPr>
          <a:xfrm>
            <a:off x="1" y="6555732"/>
            <a:ext cx="12192000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dirty="0">
                <a:solidFill>
                  <a:schemeClr val="accent1"/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22E82-B7B9-5E4F-ACB6-C1A6A4111D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2566" y="294909"/>
            <a:ext cx="29464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4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33139C-006F-564A-8F77-1196D099A08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BC1369-1C21-A749-B7CC-762B419FE70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8C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399512-55CF-124C-B3DC-95CAD20A0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CAD7B4F8-F5A0-224A-984D-AC55937E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8719"/>
            <a:ext cx="10515600" cy="490281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68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2D9C9-D407-EF4F-B600-52D6DEEE5B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3"/>
            <a:ext cx="11387138" cy="465772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E025C1-B29D-1846-848A-D815A88A7EE5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4853D4A-BE8C-E944-9A6F-3D29CDFC8477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311C3B-49EF-204C-A9B0-7A8DADA3D945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</a:t>
            </a:r>
            <a:r>
              <a:rPr lang="en-US" sz="900" kern="120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© 2023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Perforce Software, Inc.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5DA15-C308-6A4D-9112-5B9185BCF033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665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7412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99D5F4-4936-DA41-AD08-19B0AF6DA85D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17926D-7EE6-6449-A22D-3E1E17AFA7CF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70B07C-B7CE-FC40-BE20-073AD8C85CB3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FA95F-19D8-EF45-B655-183D7B623A2D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3246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43485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46C2FA3-0CB7-EC4D-B513-E1C5BBC76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5307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733A7-7072-5F4F-A309-FCD2DC2CC881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E259DF4-CE67-524C-B40D-2AD982DE3990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68C092F-41F9-F146-A17D-EA7AA3ABAA10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DDE94A-89F0-B04E-A9BE-793DB8D9EB80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49" r:id="rId4"/>
    <p:sldLayoutId id="2147483654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12652-B75D-6F43-8BC9-08F514BC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Usage</a:t>
            </a:r>
          </a:p>
        </p:txBody>
      </p:sp>
    </p:spTree>
    <p:extLst>
      <p:ext uri="{BB962C8B-B14F-4D97-AF65-F5344CB8AC3E}">
        <p14:creationId xmlns:p14="http://schemas.microsoft.com/office/powerpoint/2010/main" val="294304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CD3242-A5D9-9B4F-8ACB-F0B23CCE7D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4"/>
            <a:ext cx="11387138" cy="4580462"/>
          </a:xfrm>
        </p:spPr>
        <p:txBody>
          <a:bodyPr/>
          <a:lstStyle/>
          <a:p>
            <a:pPr marL="342900" indent="-342900">
              <a:buFont typeface="+mj-lt"/>
              <a:buAutoNum type="arabicPeriod" startAt="8"/>
            </a:pPr>
            <a:r>
              <a:rPr lang="en-IL" dirty="0"/>
              <a:t>Add build command</a:t>
            </a:r>
            <a:br>
              <a:rPr lang="en-IL" dirty="0"/>
            </a:br>
            <a:br>
              <a:rPr lang="en-IL" dirty="0"/>
            </a:br>
            <a:br>
              <a:rPr lang="en-IL" dirty="0"/>
            </a:br>
            <a:br>
              <a:rPr lang="en-IL" dirty="0"/>
            </a:br>
            <a:endParaRPr lang="en-IL" dirty="0"/>
          </a:p>
          <a:p>
            <a:pPr marL="342900" indent="-342900">
              <a:buFont typeface="+mj-lt"/>
              <a:buAutoNum type="arabicPeriod" startAt="8"/>
            </a:pPr>
            <a:endParaRPr lang="en-IL" dirty="0"/>
          </a:p>
          <a:p>
            <a:pPr marL="342900" indent="-342900">
              <a:buFont typeface="+mj-lt"/>
              <a:buAutoNum type="arabicPeriod" startAt="8"/>
            </a:pPr>
            <a:endParaRPr lang="en-IL" dirty="0"/>
          </a:p>
          <a:p>
            <a:pPr marL="0" indent="0">
              <a:buNone/>
            </a:pPr>
            <a:r>
              <a:rPr lang="en-IL" dirty="0"/>
              <a:t>The root POM is – pom.xml. </a:t>
            </a:r>
          </a:p>
          <a:p>
            <a:pPr marL="0" indent="0">
              <a:buNone/>
            </a:pPr>
            <a:r>
              <a:rPr lang="en-IL" dirty="0"/>
              <a:t>The goals is: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clean install test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Dreportium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-job-name="${JOB_NAME}"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Dreportium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-job-number=${BUILD_NUMBER} 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DtestngXmlFile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=”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myTestNG.xml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DsecurityToken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=${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securityToken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AF5816-8EDD-4B40-B17E-3C329FDB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Configuring Jenkins to run Perfecto tests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FB8416B-C755-1549-A5AF-AC6D965EC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49" y="1819052"/>
            <a:ext cx="8606866" cy="237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99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CD3242-A5D9-9B4F-8ACB-F0B23CCE7D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4"/>
            <a:ext cx="11387138" cy="4580462"/>
          </a:xfrm>
        </p:spPr>
        <p:txBody>
          <a:bodyPr/>
          <a:lstStyle/>
          <a:p>
            <a:r>
              <a:rPr lang="en-IL" dirty="0">
                <a:latin typeface="Calibri" panose="020F0502020204030204" pitchFamily="34" charset="0"/>
                <a:cs typeface="Calibri" panose="020F0502020204030204" pitchFamily="34" charset="0"/>
              </a:rPr>
              <a:t>Execute the build and validate that the test has been run. </a:t>
            </a:r>
          </a:p>
          <a:p>
            <a:r>
              <a:rPr lang="en-IL" dirty="0">
                <a:latin typeface="Calibri" panose="020F0502020204030204" pitchFamily="34" charset="0"/>
                <a:cs typeface="Calibri" panose="020F0502020204030204" pitchFamily="34" charset="0"/>
              </a:rPr>
              <a:t>The setup is now complete.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AF5816-8EDD-4B40-B17E-3C329FDB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Sanity Check</a:t>
            </a:r>
          </a:p>
        </p:txBody>
      </p:sp>
    </p:spTree>
    <p:extLst>
      <p:ext uri="{BB962C8B-B14F-4D97-AF65-F5344CB8AC3E}">
        <p14:creationId xmlns:p14="http://schemas.microsoft.com/office/powerpoint/2010/main" val="244667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External Data</a:t>
            </a:r>
          </a:p>
        </p:txBody>
      </p:sp>
    </p:spTree>
    <p:extLst>
      <p:ext uri="{BB962C8B-B14F-4D97-AF65-F5344CB8AC3E}">
        <p14:creationId xmlns:p14="http://schemas.microsoft.com/office/powerpoint/2010/main" val="1502629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219372-E809-C641-80D2-CFBC8D9C17D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400" dirty="0" err="1"/>
              <a:t>Utilising</a:t>
            </a:r>
            <a:r>
              <a:rPr lang="en-US" sz="2400" dirty="0"/>
              <a:t> external data can be a valuable enhancement to your tests </a:t>
            </a:r>
          </a:p>
          <a:p>
            <a:pPr lvl="1"/>
            <a:r>
              <a:rPr lang="en-US" sz="1800" dirty="0"/>
              <a:t>Login with multiple usernames</a:t>
            </a:r>
          </a:p>
          <a:p>
            <a:pPr lvl="1"/>
            <a:r>
              <a:rPr lang="en-US" sz="1800" dirty="0"/>
              <a:t>Check list of products</a:t>
            </a:r>
          </a:p>
          <a:p>
            <a:r>
              <a:rPr lang="en-US" sz="2000" dirty="0"/>
              <a:t>The data can be stored in a CSV, XLS or JSON file</a:t>
            </a:r>
          </a:p>
          <a:p>
            <a:r>
              <a:rPr lang="en-US" sz="2000" dirty="0"/>
              <a:t>The reference to the external data is done from the Cucumber level</a:t>
            </a:r>
          </a:p>
          <a:p>
            <a:pPr lvl="1"/>
            <a:r>
              <a:rPr lang="en-US" sz="1800" dirty="0"/>
              <a:t>View the </a:t>
            </a:r>
            <a:r>
              <a:rPr lang="en-US" sz="1800" dirty="0" err="1"/>
              <a:t>websearch</a:t>
            </a:r>
            <a:r>
              <a:rPr lang="en-US" sz="1800" dirty="0"/>
              <a:t> sample</a:t>
            </a:r>
          </a:p>
          <a:p>
            <a:r>
              <a:rPr lang="en-US" sz="2000" dirty="0"/>
              <a:t>Add to the scenario	</a:t>
            </a:r>
          </a:p>
          <a:p>
            <a:pPr lvl="1"/>
            <a:r>
              <a:rPr lang="en-US" sz="1800" dirty="0"/>
              <a:t>Scenario outline defines the scenario as one using external data</a:t>
            </a:r>
          </a:p>
          <a:p>
            <a:pPr lvl="1"/>
            <a:r>
              <a:rPr lang="en-US" sz="1800" dirty="0"/>
              <a:t>The Example keyword is the reference to the actual file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E8C3E1-6C14-1D45-9AA3-4AA51A76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Data from outside the test</a:t>
            </a:r>
          </a:p>
        </p:txBody>
      </p:sp>
    </p:spTree>
    <p:extLst>
      <p:ext uri="{BB962C8B-B14F-4D97-AF65-F5344CB8AC3E}">
        <p14:creationId xmlns:p14="http://schemas.microsoft.com/office/powerpoint/2010/main" val="317584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Data from steps</a:t>
            </a:r>
          </a:p>
        </p:txBody>
      </p:sp>
    </p:spTree>
    <p:extLst>
      <p:ext uri="{BB962C8B-B14F-4D97-AF65-F5344CB8AC3E}">
        <p14:creationId xmlns:p14="http://schemas.microsoft.com/office/powerpoint/2010/main" val="1154617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219372-E809-C641-80D2-CFBC8D9C17D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400" dirty="0"/>
              <a:t>As we run through our test we may want to capture data for use in a future step. </a:t>
            </a:r>
          </a:p>
          <a:p>
            <a:pPr lvl="1"/>
            <a:r>
              <a:rPr lang="en-US" sz="2200" dirty="0"/>
              <a:t>Product price or name</a:t>
            </a:r>
          </a:p>
          <a:p>
            <a:pPr lvl="1"/>
            <a:r>
              <a:rPr lang="en-US" sz="2200" dirty="0"/>
              <a:t>Account balance </a:t>
            </a:r>
            <a:endParaRPr lang="he-IL" sz="2200" dirty="0"/>
          </a:p>
          <a:p>
            <a:r>
              <a:rPr lang="en-IL" sz="2400" dirty="0"/>
              <a:t>To do this we save the data using a Quantum util</a:t>
            </a:r>
          </a:p>
          <a:p>
            <a:pPr lvl="1"/>
            <a:r>
              <a:rPr lang="en-US" sz="2400" dirty="0" err="1"/>
              <a:t>ConfigurationManager.</a:t>
            </a:r>
            <a:r>
              <a:rPr lang="en-US" sz="2400" i="1" dirty="0" err="1"/>
              <a:t>getBundle</a:t>
            </a:r>
            <a:r>
              <a:rPr lang="en-US" sz="2400" dirty="0"/>
              <a:t>().</a:t>
            </a:r>
            <a:r>
              <a:rPr lang="en-US" sz="2400" dirty="0" err="1"/>
              <a:t>setProperty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6A8759"/>
                </a:solidFill>
              </a:rPr>
              <a:t>”</a:t>
            </a:r>
            <a:r>
              <a:rPr lang="en-US" sz="2400" dirty="0" err="1">
                <a:solidFill>
                  <a:srgbClr val="6A8759"/>
                </a:solidFill>
              </a:rPr>
              <a:t>propertyName</a:t>
            </a:r>
            <a:r>
              <a:rPr lang="en-US" sz="2400" dirty="0">
                <a:solidFill>
                  <a:srgbClr val="6A8759"/>
                </a:solidFill>
              </a:rPr>
              <a:t>"</a:t>
            </a:r>
            <a:r>
              <a:rPr lang="en-US" sz="2400" dirty="0">
                <a:solidFill>
                  <a:srgbClr val="CC7832"/>
                </a:solidFill>
              </a:rPr>
              <a:t>, </a:t>
            </a:r>
            <a:r>
              <a:rPr lang="en-US" sz="2400" dirty="0"/>
              <a:t>value)</a:t>
            </a:r>
            <a:r>
              <a:rPr lang="en-US" sz="2400" dirty="0">
                <a:solidFill>
                  <a:srgbClr val="CC7832"/>
                </a:solidFill>
              </a:rPr>
              <a:t>;</a:t>
            </a:r>
          </a:p>
          <a:p>
            <a:r>
              <a:rPr lang="en-US" sz="2600" dirty="0"/>
              <a:t>We can retrieve the data from any step during the execution </a:t>
            </a:r>
          </a:p>
          <a:p>
            <a:pPr lvl="1"/>
            <a:r>
              <a:rPr lang="en-US" sz="2400" dirty="0"/>
              <a:t>String </a:t>
            </a:r>
            <a:r>
              <a:rPr lang="en-US" sz="2400" dirty="0" err="1"/>
              <a:t>val</a:t>
            </a:r>
            <a:r>
              <a:rPr lang="en-US" sz="2400" dirty="0"/>
              <a:t> = </a:t>
            </a:r>
            <a:r>
              <a:rPr lang="en-US" sz="2400" dirty="0" err="1"/>
              <a:t>ConfigurationManager.</a:t>
            </a:r>
            <a:r>
              <a:rPr lang="en-US" sz="2400" i="1" dirty="0" err="1"/>
              <a:t>getBundle</a:t>
            </a:r>
            <a:r>
              <a:rPr lang="en-US" sz="2400" dirty="0"/>
              <a:t>().</a:t>
            </a:r>
            <a:r>
              <a:rPr lang="en-US" sz="2400" dirty="0" err="1"/>
              <a:t>getString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6A8759"/>
                </a:solidFill>
              </a:rPr>
              <a:t>”</a:t>
            </a:r>
            <a:r>
              <a:rPr lang="en-US" sz="2400" dirty="0" err="1">
                <a:solidFill>
                  <a:srgbClr val="6A8759"/>
                </a:solidFill>
              </a:rPr>
              <a:t>propertyName</a:t>
            </a:r>
            <a:r>
              <a:rPr lang="en-US" sz="2400" dirty="0">
                <a:solidFill>
                  <a:srgbClr val="6A8759"/>
                </a:solidFill>
              </a:rPr>
              <a:t>"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CC7832"/>
                </a:solidFill>
              </a:rPr>
              <a:t>;</a:t>
            </a:r>
            <a:endParaRPr lang="en-US" sz="2400" dirty="0"/>
          </a:p>
          <a:p>
            <a:pPr marL="0" indent="0">
              <a:buNone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E8C3E1-6C14-1D45-9AA3-4AA51A76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Saving data at runtime</a:t>
            </a:r>
          </a:p>
        </p:txBody>
      </p:sp>
    </p:spTree>
    <p:extLst>
      <p:ext uri="{BB962C8B-B14F-4D97-AF65-F5344CB8AC3E}">
        <p14:creationId xmlns:p14="http://schemas.microsoft.com/office/powerpoint/2010/main" val="3203707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96951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968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0E3F8E-5C73-204C-8B13-8A5EBBAB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622518"/>
            <a:ext cx="11387683" cy="467213"/>
          </a:xfrm>
        </p:spPr>
        <p:txBody>
          <a:bodyPr/>
          <a:lstStyle/>
          <a:p>
            <a:pPr algn="ctr"/>
            <a:r>
              <a:rPr lang="en-US" dirty="0"/>
              <a:t>Extending Tests to Desktop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330E33-46D2-F047-8841-B7E77E154E86}"/>
              </a:ext>
            </a:extLst>
          </p:cNvPr>
          <p:cNvSpPr/>
          <p:nvPr/>
        </p:nvSpPr>
        <p:spPr>
          <a:xfrm>
            <a:off x="4652470" y="1862115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7AA968-AAFB-9541-BC0B-B77F462D6A5D}"/>
              </a:ext>
            </a:extLst>
          </p:cNvPr>
          <p:cNvSpPr/>
          <p:nvPr/>
        </p:nvSpPr>
        <p:spPr>
          <a:xfrm>
            <a:off x="4652470" y="2606618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85769F-7844-BB47-A513-EAD61EE011C3}"/>
              </a:ext>
            </a:extLst>
          </p:cNvPr>
          <p:cNvSpPr/>
          <p:nvPr/>
        </p:nvSpPr>
        <p:spPr>
          <a:xfrm>
            <a:off x="4652470" y="3351121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6B7F2-6FFD-BD47-BF9C-066814C7FDE6}"/>
              </a:ext>
            </a:extLst>
          </p:cNvPr>
          <p:cNvSpPr txBox="1"/>
          <p:nvPr/>
        </p:nvSpPr>
        <p:spPr>
          <a:xfrm>
            <a:off x="5268036" y="1890762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 Connection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5DF00-3893-3A4F-BE57-F4B0E2441F64}"/>
              </a:ext>
            </a:extLst>
          </p:cNvPr>
          <p:cNvSpPr txBox="1"/>
          <p:nvPr/>
        </p:nvSpPr>
        <p:spPr>
          <a:xfrm>
            <a:off x="5268036" y="2669831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Adding External Data to Tests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E20D93-179F-1244-A6C3-A87D28B2F561}"/>
              </a:ext>
            </a:extLst>
          </p:cNvPr>
          <p:cNvSpPr txBox="1"/>
          <p:nvPr/>
        </p:nvSpPr>
        <p:spPr>
          <a:xfrm>
            <a:off x="5268036" y="3414334"/>
            <a:ext cx="231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Saving data from Steps</a:t>
            </a:r>
          </a:p>
        </p:txBody>
      </p:sp>
    </p:spTree>
    <p:extLst>
      <p:ext uri="{BB962C8B-B14F-4D97-AF65-F5344CB8AC3E}">
        <p14:creationId xmlns:p14="http://schemas.microsoft.com/office/powerpoint/2010/main" val="4633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Connection</a:t>
            </a:r>
          </a:p>
        </p:txBody>
      </p:sp>
    </p:spTree>
    <p:extLst>
      <p:ext uri="{BB962C8B-B14F-4D97-AF65-F5344CB8AC3E}">
        <p14:creationId xmlns:p14="http://schemas.microsoft.com/office/powerpoint/2010/main" val="25771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Test suites are meant to be run all the time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Running your tests from a CI engine is an easy and worthwhile integration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Perfecto supports Jenkins, TeamCity and other leading platforms. 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We will show a sample configuration from Jenkins which is the recommended CI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>
                <a:latin typeface="Calibri" panose="020F0502020204030204" pitchFamily="34" charset="0"/>
              </a:rPr>
              <a:t>Check which CI engine will be used. </a:t>
            </a:r>
          </a:p>
          <a:p>
            <a:pPr marL="514350" indent="-514350">
              <a:lnSpc>
                <a:spcPct val="150000"/>
              </a:lnSpc>
            </a:pPr>
            <a:endParaRPr lang="en-US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 &amp; Perfecto  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0613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5A4996-2A86-8240-A9BF-70171BBC25C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Add the project to source control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Add to Jenkins 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>
                <a:latin typeface="Calibri" panose="020F0502020204030204" pitchFamily="34" charset="0"/>
              </a:rPr>
              <a:t>Maven Integration Plugin </a:t>
            </a:r>
          </a:p>
          <a:p>
            <a:pPr marL="971550" lvl="1" indent="-514350">
              <a:lnSpc>
                <a:spcPct val="150000"/>
              </a:lnSpc>
            </a:pPr>
            <a:r>
              <a:rPr lang="en-US" sz="1800" dirty="0">
                <a:latin typeface="Calibri" panose="020F0502020204030204" pitchFamily="34" charset="0"/>
              </a:rPr>
              <a:t>GitLab plugin (or other source control plugin)</a:t>
            </a:r>
          </a:p>
          <a:p>
            <a:pPr marL="514350" indent="-514350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Configure </a:t>
            </a:r>
            <a:r>
              <a:rPr lang="en-US" sz="2000" dirty="0" err="1">
                <a:latin typeface="Calibri" panose="020F0502020204030204" pitchFamily="34" charset="0"/>
              </a:rPr>
              <a:t>testNG</a:t>
            </a:r>
            <a:r>
              <a:rPr lang="en-US" sz="2000" dirty="0">
                <a:latin typeface="Calibri" panose="020F0502020204030204" pitchFamily="34" charset="0"/>
              </a:rPr>
              <a:t> file to accept external security token 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solidFill>
                  <a:srgbClr val="E8BF6A"/>
                </a:solidFill>
              </a:rPr>
              <a:t>&lt;parameter </a:t>
            </a:r>
            <a:r>
              <a:rPr lang="en-US" sz="2000" dirty="0">
                <a:solidFill>
                  <a:srgbClr val="BABABA"/>
                </a:solidFill>
              </a:rPr>
              <a:t>name</a:t>
            </a:r>
            <a:r>
              <a:rPr lang="en-US" sz="2000" dirty="0">
                <a:solidFill>
                  <a:srgbClr val="6A8759"/>
                </a:solidFill>
              </a:rPr>
              <a:t>="</a:t>
            </a:r>
            <a:r>
              <a:rPr lang="en-US" sz="2000" dirty="0" err="1">
                <a:solidFill>
                  <a:srgbClr val="6A8759"/>
                </a:solidFill>
              </a:rPr>
              <a:t>driver.capabilities.securityToken</a:t>
            </a:r>
            <a:r>
              <a:rPr lang="en-US" sz="2000" dirty="0">
                <a:solidFill>
                  <a:srgbClr val="6A8759"/>
                </a:solidFill>
              </a:rPr>
              <a:t>" </a:t>
            </a:r>
            <a:r>
              <a:rPr lang="en-US" sz="2000" dirty="0">
                <a:solidFill>
                  <a:srgbClr val="BABABA"/>
                </a:solidFill>
              </a:rPr>
              <a:t>value</a:t>
            </a:r>
            <a:r>
              <a:rPr lang="en-US" sz="2000" dirty="0">
                <a:solidFill>
                  <a:srgbClr val="6A8759"/>
                </a:solidFill>
              </a:rPr>
              <a:t>="${</a:t>
            </a:r>
            <a:r>
              <a:rPr lang="en-US" sz="2000" dirty="0" err="1">
                <a:solidFill>
                  <a:srgbClr val="6A8759"/>
                </a:solidFill>
              </a:rPr>
              <a:t>securityToken</a:t>
            </a:r>
            <a:r>
              <a:rPr lang="en-US" sz="2000" dirty="0">
                <a:solidFill>
                  <a:srgbClr val="6A8759"/>
                </a:solidFill>
              </a:rPr>
              <a:t>}"</a:t>
            </a:r>
            <a:r>
              <a:rPr lang="en-US" sz="2000" dirty="0">
                <a:solidFill>
                  <a:srgbClr val="E8BF6A"/>
                </a:solidFill>
              </a:rPr>
              <a:t>&gt;&lt;/parameter&gt;</a:t>
            </a:r>
            <a:br>
              <a:rPr lang="en-US" sz="2000" dirty="0">
                <a:solidFill>
                  <a:srgbClr val="E8BF6A"/>
                </a:solidFill>
              </a:rPr>
            </a:br>
            <a:endParaRPr lang="en-US" sz="2000" dirty="0">
              <a:latin typeface="Calibri" panose="020F0502020204030204" pitchFamily="34" charset="0"/>
            </a:endParaRPr>
          </a:p>
          <a:p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C8FD6F-AA18-AA48-AE3D-1CDDCD12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Prerequisites</a:t>
            </a:r>
          </a:p>
        </p:txBody>
      </p:sp>
    </p:spTree>
    <p:extLst>
      <p:ext uri="{BB962C8B-B14F-4D97-AF65-F5344CB8AC3E}">
        <p14:creationId xmlns:p14="http://schemas.microsoft.com/office/powerpoint/2010/main" val="65380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CD3242-A5D9-9B4F-8ACB-F0B23CCE7D4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IL" dirty="0"/>
              <a:t>Create a new Maven Job </a:t>
            </a:r>
          </a:p>
          <a:p>
            <a:pPr marL="342900" indent="-342900">
              <a:buFont typeface="+mj-lt"/>
              <a:buAutoNum type="arabicPeriod"/>
            </a:pPr>
            <a:r>
              <a:rPr lang="en-IL" dirty="0"/>
              <a:t>Add the security token to the job using the concealed password option. </a:t>
            </a:r>
            <a:br>
              <a:rPr lang="en-IL" dirty="0"/>
            </a:br>
            <a:endParaRPr lang="en-IL" dirty="0"/>
          </a:p>
          <a:p>
            <a:pPr marL="342900" indent="-342900">
              <a:buFont typeface="+mj-lt"/>
              <a:buAutoNum type="arabicPeriod"/>
            </a:pPr>
            <a:endParaRPr lang="en-IL" dirty="0"/>
          </a:p>
          <a:p>
            <a:pPr marL="342900" indent="-342900">
              <a:buFont typeface="+mj-lt"/>
              <a:buAutoNum type="arabicPeriod"/>
            </a:pPr>
            <a:endParaRPr lang="en-IL" dirty="0"/>
          </a:p>
          <a:p>
            <a:pPr marL="342900" indent="-342900">
              <a:buFont typeface="+mj-lt"/>
              <a:buAutoNum type="arabicPeriod"/>
            </a:pPr>
            <a:endParaRPr lang="en-IL" dirty="0"/>
          </a:p>
          <a:p>
            <a:pPr marL="342900" indent="-342900">
              <a:buFont typeface="+mj-lt"/>
              <a:buAutoNum type="arabicPeriod"/>
            </a:pPr>
            <a:endParaRPr lang="en-IL" dirty="0"/>
          </a:p>
          <a:p>
            <a:pPr marL="342900" indent="-342900">
              <a:buFont typeface="+mj-lt"/>
              <a:buAutoNum type="arabicPeriod"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AF5816-8EDD-4B40-B17E-3C329FDB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Configuring Jenkins to run Perfecto tests</a:t>
            </a:r>
          </a:p>
        </p:txBody>
      </p:sp>
      <p:pic>
        <p:nvPicPr>
          <p:cNvPr id="5" name="Picture 4" descr="Application&#10;&#10;Description automatically generated with low confidence">
            <a:extLst>
              <a:ext uri="{FF2B5EF4-FFF2-40B4-BE49-F238E27FC236}">
                <a16:creationId xmlns:a16="http://schemas.microsoft.com/office/drawing/2014/main" id="{26967497-5968-AD47-9792-058B4954E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03" y="2314364"/>
            <a:ext cx="7368325" cy="222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5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CD3242-A5D9-9B4F-8ACB-F0B23CCE7D4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4"/>
            </a:pPr>
            <a:r>
              <a:rPr lang="en-IL" dirty="0"/>
              <a:t>Add the project to source control e.g. Github, Gitlab etc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IL" dirty="0"/>
              <a:t>Add link to project under the source control management section of the Job </a:t>
            </a:r>
          </a:p>
          <a:p>
            <a:pPr marL="342900" indent="-342900">
              <a:buFont typeface="+mj-lt"/>
              <a:buAutoNum type="arabicPeriod" startAt="4"/>
            </a:pPr>
            <a:endParaRPr lang="en-IL" dirty="0"/>
          </a:p>
          <a:p>
            <a:pPr marL="342900" indent="-342900">
              <a:buFont typeface="+mj-lt"/>
              <a:buAutoNum type="arabicPeriod" startAt="4"/>
            </a:pPr>
            <a:endParaRPr lang="en-IL" dirty="0"/>
          </a:p>
          <a:p>
            <a:pPr marL="342900" indent="-342900">
              <a:buFont typeface="+mj-lt"/>
              <a:buAutoNum type="arabicPeriod" startAt="4"/>
            </a:pPr>
            <a:endParaRPr lang="en-IL" dirty="0"/>
          </a:p>
          <a:p>
            <a:pPr marL="342900" indent="-342900">
              <a:buFont typeface="+mj-lt"/>
              <a:buAutoNum type="arabicPeriod" startAt="4"/>
            </a:pPr>
            <a:endParaRPr lang="en-IL" dirty="0"/>
          </a:p>
          <a:p>
            <a:pPr marL="342900" indent="-342900">
              <a:buFont typeface="+mj-lt"/>
              <a:buAutoNum type="arabicPeriod" startAt="4"/>
            </a:pPr>
            <a:endParaRPr lang="en-IL" dirty="0"/>
          </a:p>
          <a:p>
            <a:pPr marL="342900" indent="-342900">
              <a:buFont typeface="+mj-lt"/>
              <a:buAutoNum type="arabicPeriod" startAt="4"/>
            </a:pPr>
            <a:endParaRPr lang="en-IL" dirty="0"/>
          </a:p>
          <a:p>
            <a:pPr marL="342900" indent="-342900">
              <a:buFont typeface="+mj-lt"/>
              <a:buAutoNum type="arabicPeriod" startAt="4"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AF5816-8EDD-4B40-B17E-3C329FDB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Configuring Jenkins to run Perfecto tests</a:t>
            </a:r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5805244-7915-A243-8F6B-20F3941D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64" y="2578459"/>
            <a:ext cx="8166994" cy="285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08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CD3242-A5D9-9B4F-8ACB-F0B23CCE7D4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6"/>
            </a:pPr>
            <a:r>
              <a:rPr lang="en-IL" dirty="0"/>
              <a:t>Optionally Add Build Schedule to run in a scheduled manner</a:t>
            </a:r>
          </a:p>
          <a:p>
            <a:pPr marL="342900" indent="-342900">
              <a:buFont typeface="+mj-lt"/>
              <a:buAutoNum type="arabicPeriod" startAt="6"/>
            </a:pPr>
            <a:endParaRPr lang="en-IL" dirty="0"/>
          </a:p>
          <a:p>
            <a:pPr marL="342900" indent="-342900">
              <a:buFont typeface="+mj-lt"/>
              <a:buAutoNum type="arabicPeriod" startAt="6"/>
            </a:pPr>
            <a:endParaRPr lang="en-IL" dirty="0"/>
          </a:p>
          <a:p>
            <a:pPr marL="342900" indent="-342900">
              <a:buFont typeface="+mj-lt"/>
              <a:buAutoNum type="arabicPeriod" startAt="6"/>
            </a:pPr>
            <a:endParaRPr lang="en-IL" dirty="0"/>
          </a:p>
          <a:p>
            <a:pPr marL="342900" indent="-342900">
              <a:buFont typeface="+mj-lt"/>
              <a:buAutoNum type="arabicPeriod" startAt="6"/>
            </a:pPr>
            <a:endParaRPr lang="en-IL" dirty="0"/>
          </a:p>
          <a:p>
            <a:pPr marL="342900" indent="-342900">
              <a:buFont typeface="+mj-lt"/>
              <a:buAutoNum type="arabicPeriod" startAt="6"/>
            </a:pPr>
            <a:endParaRPr lang="en-IL" dirty="0"/>
          </a:p>
          <a:p>
            <a:pPr marL="342900" indent="-342900">
              <a:buFont typeface="+mj-lt"/>
              <a:buAutoNum type="arabicPeriod" startAt="6"/>
            </a:pPr>
            <a:endParaRPr lang="en-IL" dirty="0"/>
          </a:p>
          <a:p>
            <a:pPr marL="342900" indent="-342900">
              <a:buFont typeface="+mj-lt"/>
              <a:buAutoNum type="arabicPeriod" startAt="6"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AF5816-8EDD-4B40-B17E-3C329FDB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Configuring Jenkins to run Perfecto tests</a:t>
            </a:r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F3E9753-79E5-4546-B2F8-11EAB89A4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13" y="1883055"/>
            <a:ext cx="4749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65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CD3242-A5D9-9B4F-8ACB-F0B23CCE7D4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7"/>
            </a:pPr>
            <a:r>
              <a:rPr lang="en-IL" dirty="0"/>
              <a:t>Edit the Build environment to delete workspace and hide passwords </a:t>
            </a:r>
            <a:br>
              <a:rPr lang="en-IL" dirty="0"/>
            </a:br>
            <a:br>
              <a:rPr lang="en-IL" dirty="0"/>
            </a:br>
            <a:endParaRPr lang="en-IL" dirty="0"/>
          </a:p>
          <a:p>
            <a:pPr marL="342900" indent="-342900">
              <a:buFont typeface="+mj-lt"/>
              <a:buAutoNum type="arabicPeriod" startAt="7"/>
            </a:pPr>
            <a:endParaRPr lang="en-IL" dirty="0"/>
          </a:p>
          <a:p>
            <a:pPr marL="342900" indent="-342900">
              <a:buFont typeface="+mj-lt"/>
              <a:buAutoNum type="arabicPeriod" startAt="7"/>
            </a:pPr>
            <a:endParaRPr lang="en-IL" dirty="0"/>
          </a:p>
          <a:p>
            <a:pPr marL="342900" indent="-342900">
              <a:buFont typeface="+mj-lt"/>
              <a:buAutoNum type="arabicPeriod" startAt="7"/>
            </a:pPr>
            <a:endParaRPr lang="en-IL" dirty="0"/>
          </a:p>
          <a:p>
            <a:pPr marL="342900" indent="-342900">
              <a:buFont typeface="+mj-lt"/>
              <a:buAutoNum type="arabicPeriod" startAt="7"/>
            </a:pPr>
            <a:endParaRPr lang="en-IL" dirty="0"/>
          </a:p>
          <a:p>
            <a:pPr marL="342900" indent="-342900">
              <a:buFont typeface="+mj-lt"/>
              <a:buAutoNum type="arabicPeriod" startAt="7"/>
            </a:pPr>
            <a:endParaRPr lang="en-IL" dirty="0"/>
          </a:p>
          <a:p>
            <a:pPr marL="342900" indent="-342900">
              <a:buFont typeface="+mj-lt"/>
              <a:buAutoNum type="arabicPeriod" startAt="7"/>
            </a:pPr>
            <a:endParaRPr lang="en-IL" dirty="0"/>
          </a:p>
          <a:p>
            <a:pPr marL="342900" indent="-342900">
              <a:buFont typeface="+mj-lt"/>
              <a:buAutoNum type="arabicPeriod" startAt="7"/>
            </a:pP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AF5816-8EDD-4B40-B17E-3C329FDB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Configuring Jenkins to run Perfecto tests</a:t>
            </a:r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1FC62EC-F144-594D-9611-37AEC8DE6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64" y="1883055"/>
            <a:ext cx="73406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8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fect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2BC41"/>
      </a:accent1>
      <a:accent2>
        <a:srgbClr val="0086BF"/>
      </a:accent2>
      <a:accent3>
        <a:srgbClr val="BBC592"/>
      </a:accent3>
      <a:accent4>
        <a:srgbClr val="415563"/>
      </a:accent4>
      <a:accent5>
        <a:srgbClr val="009638"/>
      </a:accent5>
      <a:accent6>
        <a:srgbClr val="93B7BB"/>
      </a:accent6>
      <a:hlink>
        <a:srgbClr val="82BC41"/>
      </a:hlink>
      <a:folHlink>
        <a:srgbClr val="B6B8B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2417</TotalTime>
  <Words>457</Words>
  <Application>Microsoft Macintosh PowerPoint</Application>
  <PresentationFormat>Widescreen</PresentationFormat>
  <Paragraphs>82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Office Theme</vt:lpstr>
      <vt:lpstr>Power Usage</vt:lpstr>
      <vt:lpstr>Extending Tests to Desktop</vt:lpstr>
      <vt:lpstr>CI Connection</vt:lpstr>
      <vt:lpstr>Continuous Integration &amp; Perfecto  </vt:lpstr>
      <vt:lpstr>Prerequisites</vt:lpstr>
      <vt:lpstr>Configuring Jenkins to run Perfecto tests</vt:lpstr>
      <vt:lpstr>Configuring Jenkins to run Perfecto tests</vt:lpstr>
      <vt:lpstr>Configuring Jenkins to run Perfecto tests</vt:lpstr>
      <vt:lpstr>Configuring Jenkins to run Perfecto tests</vt:lpstr>
      <vt:lpstr>Configuring Jenkins to run Perfecto tests</vt:lpstr>
      <vt:lpstr>Sanity Check</vt:lpstr>
      <vt:lpstr>Adding External Data</vt:lpstr>
      <vt:lpstr>Data from outside the test</vt:lpstr>
      <vt:lpstr>Saving Data from steps</vt:lpstr>
      <vt:lpstr>Saving data at runtime</vt:lpstr>
      <vt:lpstr>Questions?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Kirsh</dc:creator>
  <cp:lastModifiedBy>Genesis Thomas</cp:lastModifiedBy>
  <cp:revision>59</cp:revision>
  <dcterms:created xsi:type="dcterms:W3CDTF">2019-03-01T15:15:54Z</dcterms:created>
  <dcterms:modified xsi:type="dcterms:W3CDTF">2023-04-13T11:31:10Z</dcterms:modified>
</cp:coreProperties>
</file>